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332" r:id="rId3"/>
    <p:sldId id="340" r:id="rId4"/>
    <p:sldId id="341" r:id="rId5"/>
    <p:sldId id="342" r:id="rId6"/>
    <p:sldId id="339" r:id="rId7"/>
    <p:sldId id="343" r:id="rId8"/>
    <p:sldId id="344" r:id="rId9"/>
    <p:sldId id="345" r:id="rId10"/>
    <p:sldId id="346" r:id="rId11"/>
    <p:sldId id="30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  <a:srgbClr val="E6E6E6"/>
    <a:srgbClr val="9D9D9D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3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376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8C8-4482-42EA-95DF-6415A44727AB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A477-9B76-4407-A639-99241CD37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6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82158" y="215444"/>
            <a:ext cx="3129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 Fall</a:t>
            </a: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Team 5</a:t>
            </a:r>
            <a:endParaRPr lang="ko-KR" altLang="en-US" sz="1400" b="1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2E020-2DDE-4A28-97F2-ECD660091A6B}"/>
              </a:ext>
            </a:extLst>
          </p:cNvPr>
          <p:cNvSpPr/>
          <p:nvPr/>
        </p:nvSpPr>
        <p:spPr>
          <a:xfrm>
            <a:off x="8382076" y="383393"/>
            <a:ext cx="135466" cy="704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인공지능과 마케팅 코딩과제</a:t>
            </a:r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: Emotion Detection data 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1BD-ACEC-F8FD-21FD-6B99303F1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F0B1E1-2FE0-742D-69C2-FF095A5468E3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4032C3-0E07-5018-B4F9-5A5E657BAE8F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D031A5-09A7-826B-E161-20D26F4160BB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189AD-082D-A61A-98F3-993D1076F598}"/>
              </a:ext>
            </a:extLst>
          </p:cNvPr>
          <p:cNvSpPr txBox="1"/>
          <p:nvPr/>
        </p:nvSpPr>
        <p:spPr>
          <a:xfrm>
            <a:off x="617231" y="1066392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추가 이론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– Carry Look ahead 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451E07-65B9-F83E-35C5-9EC353464B28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5E4CC6-F5D7-28F8-E707-FD26B345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9" y="2502587"/>
            <a:ext cx="5174233" cy="2181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7637A4-AE66-64C4-F547-F632BC93834D}"/>
              </a:ext>
            </a:extLst>
          </p:cNvPr>
          <p:cNvSpPr txBox="1"/>
          <p:nvPr/>
        </p:nvSpPr>
        <p:spPr>
          <a:xfrm>
            <a:off x="6268210" y="2499857"/>
            <a:ext cx="50197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C1 = G0+P0*C0</a:t>
            </a:r>
          </a:p>
          <a:p>
            <a:r>
              <a:rPr lang="ko-KR" altLang="en-US" sz="1400" dirty="0"/>
              <a:t>C2 = G1+P1*C1</a:t>
            </a:r>
          </a:p>
          <a:p>
            <a:r>
              <a:rPr lang="ko-KR" altLang="en-US" sz="1400" dirty="0"/>
              <a:t>C3 = G2+P2*C2</a:t>
            </a:r>
          </a:p>
          <a:p>
            <a:r>
              <a:rPr lang="ko-KR" altLang="en-US" sz="1400" dirty="0"/>
              <a:t>C4 = G3+P3*C3</a:t>
            </a:r>
          </a:p>
          <a:p>
            <a:endParaRPr lang="ko-KR" altLang="en-US" sz="1400" dirty="0"/>
          </a:p>
          <a:p>
            <a:r>
              <a:rPr lang="ko-KR" altLang="en-US" sz="1400" dirty="0"/>
              <a:t>C1 = G0+P0*C0</a:t>
            </a:r>
          </a:p>
          <a:p>
            <a:r>
              <a:rPr lang="ko-KR" altLang="en-US" sz="1400" dirty="0"/>
              <a:t>C2 = G1+P1*G0+P1*P0*C0</a:t>
            </a:r>
          </a:p>
          <a:p>
            <a:r>
              <a:rPr lang="ko-KR" altLang="en-US" sz="1400" dirty="0"/>
              <a:t>C3 = G2+P2*G1+P2*P1*G0+P2*P1*P0*C0</a:t>
            </a:r>
          </a:p>
          <a:p>
            <a:r>
              <a:rPr lang="ko-KR" altLang="en-US" sz="1400" dirty="0"/>
              <a:t>C4 = G3+P3*G2+P3*P2*G1+P3*P2*P1*G0+P3*P2*P1*P0*C0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E7FAF-E9F1-719E-C89E-23792901F5E0}"/>
              </a:ext>
            </a:extLst>
          </p:cNvPr>
          <p:cNvSpPr txBox="1"/>
          <p:nvPr/>
        </p:nvSpPr>
        <p:spPr>
          <a:xfrm>
            <a:off x="830424" y="5066522"/>
            <a:ext cx="1037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lang="ko-KR" altLang="en-US" dirty="0"/>
              <a:t>모든 </a:t>
            </a:r>
            <a:r>
              <a:rPr lang="en-US" altLang="ko-KR" dirty="0"/>
              <a:t>adder</a:t>
            </a:r>
            <a:r>
              <a:rPr lang="ko-KR" altLang="en-US" dirty="0"/>
              <a:t>의 </a:t>
            </a:r>
            <a:r>
              <a:rPr lang="en-US" altLang="ko-KR" dirty="0"/>
              <a:t>carry</a:t>
            </a:r>
            <a:r>
              <a:rPr lang="ko-KR" altLang="en-US" dirty="0"/>
              <a:t>가 처음 입력된 </a:t>
            </a:r>
            <a:r>
              <a:rPr lang="en-US" altLang="ko-KR" dirty="0"/>
              <a:t>C0</a:t>
            </a:r>
            <a:r>
              <a:rPr lang="ko-KR" altLang="en-US" dirty="0"/>
              <a:t>와 각 </a:t>
            </a:r>
            <a:r>
              <a:rPr lang="en-US" altLang="ko-KR" dirty="0"/>
              <a:t>adder</a:t>
            </a:r>
            <a:r>
              <a:rPr lang="ko-KR" altLang="en-US" dirty="0"/>
              <a:t>에 입력되는 </a:t>
            </a:r>
            <a:r>
              <a:rPr lang="en-US" altLang="ko-KR" dirty="0"/>
              <a:t>A, B</a:t>
            </a:r>
            <a:r>
              <a:rPr lang="ko-KR" altLang="en-US" dirty="0"/>
              <a:t>값 만으로 계산이 가능</a:t>
            </a:r>
            <a:endParaRPr lang="en-US" altLang="ko-KR" dirty="0"/>
          </a:p>
          <a:p>
            <a:r>
              <a:rPr lang="en-US" altLang="ko-KR" dirty="0"/>
              <a:t> - 4-bit-adder</a:t>
            </a:r>
            <a:r>
              <a:rPr lang="ko-KR" altLang="en-US" dirty="0"/>
              <a:t>의 경우 </a:t>
            </a:r>
            <a:r>
              <a:rPr lang="en-US" altLang="ko-KR" dirty="0"/>
              <a:t>delay</a:t>
            </a:r>
            <a:r>
              <a:rPr lang="ko-KR" altLang="en-US"/>
              <a:t>가 절반 가까이 감소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191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The End</a:t>
            </a:r>
          </a:p>
          <a:p>
            <a:pPr algn="ctr"/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2024. 11. 12.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</a:t>
            </a:r>
          </a:p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4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617231" y="1850163"/>
            <a:ext cx="112218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BCD </a:t>
            </a:r>
            <a:r>
              <a:rPr lang="ko-KR" altLang="en-US" sz="2000" dirty="0"/>
              <a:t>코드의 합을 계산하는 가산기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두 수의 합 결과가 </a:t>
            </a:r>
            <a:r>
              <a:rPr lang="en-US" altLang="ko-KR" sz="2000" dirty="0"/>
              <a:t>0~9</a:t>
            </a:r>
            <a:r>
              <a:rPr lang="ko-KR" altLang="en-US" sz="2000" dirty="0"/>
              <a:t>일 경우 이진수와 동일하게 표기하지만 </a:t>
            </a:r>
            <a:r>
              <a:rPr lang="en-US" altLang="ko-KR" sz="2000" dirty="0"/>
              <a:t>10~19</a:t>
            </a:r>
            <a:r>
              <a:rPr lang="ko-KR" altLang="en-US" sz="2000" dirty="0"/>
              <a:t>인 경우에는 </a:t>
            </a:r>
            <a:r>
              <a:rPr lang="en-US" altLang="ko-KR" sz="2000" dirty="0"/>
              <a:t>carry </a:t>
            </a:r>
            <a:r>
              <a:rPr lang="ko-KR" altLang="en-US" sz="2000" dirty="0"/>
              <a:t>비트를 </a:t>
            </a:r>
            <a:r>
              <a:rPr lang="en-US" altLang="ko-KR" sz="2000" dirty="0"/>
              <a:t>1</a:t>
            </a:r>
            <a:r>
              <a:rPr lang="ko-KR" altLang="en-US" sz="2000" dirty="0"/>
              <a:t>로 표현하고</a:t>
            </a:r>
            <a:r>
              <a:rPr lang="en-US" altLang="ko-KR" sz="2000" dirty="0"/>
              <a:t>, </a:t>
            </a:r>
            <a:r>
              <a:rPr lang="ko-KR" altLang="en-US" sz="2000" dirty="0"/>
              <a:t>실제 </a:t>
            </a:r>
            <a:r>
              <a:rPr lang="en-US" altLang="ko-KR" sz="2000" dirty="0"/>
              <a:t>4</a:t>
            </a:r>
            <a:r>
              <a:rPr lang="ko-KR" altLang="en-US" sz="2000" dirty="0"/>
              <a:t>비트 </a:t>
            </a:r>
            <a:r>
              <a:rPr lang="en-US" altLang="ko-KR" sz="2000" dirty="0"/>
              <a:t>2</a:t>
            </a:r>
            <a:r>
              <a:rPr lang="ko-KR" altLang="en-US" sz="2000" dirty="0"/>
              <a:t>진수에 </a:t>
            </a:r>
            <a:r>
              <a:rPr lang="en-US" altLang="ko-KR" sz="2000" dirty="0"/>
              <a:t>6 (0110)</a:t>
            </a:r>
            <a:r>
              <a:rPr lang="ko-KR" altLang="en-US" sz="2000" dirty="0"/>
              <a:t>을 더해 보정한다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7D417-EC24-B784-4290-521EF6BADAAA}"/>
              </a:ext>
            </a:extLst>
          </p:cNvPr>
          <p:cNvSpPr txBox="1"/>
          <p:nvPr/>
        </p:nvSpPr>
        <p:spPr>
          <a:xfrm>
            <a:off x="3988848" y="3429000"/>
            <a:ext cx="4478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ex)</a:t>
            </a:r>
          </a:p>
          <a:p>
            <a:r>
              <a:rPr lang="fr-FR" altLang="ko-KR" dirty="0"/>
              <a:t>11 | 2</a:t>
            </a:r>
            <a:r>
              <a:rPr lang="ko-KR" altLang="en-US" dirty="0"/>
              <a:t>진수 </a:t>
            </a:r>
            <a:r>
              <a:rPr lang="en-US" altLang="ko-KR" dirty="0"/>
              <a:t>0 1011 | </a:t>
            </a:r>
            <a:r>
              <a:rPr lang="fr-FR" altLang="ko-KR" dirty="0"/>
              <a:t>BCD </a:t>
            </a:r>
            <a:r>
              <a:rPr lang="ko-KR" altLang="en-US" dirty="0"/>
              <a:t>코드 </a:t>
            </a:r>
            <a:r>
              <a:rPr lang="en-US" altLang="ko-KR" dirty="0"/>
              <a:t>1 0001</a:t>
            </a:r>
          </a:p>
          <a:p>
            <a:endParaRPr lang="en-US" altLang="ko-KR" dirty="0"/>
          </a:p>
          <a:p>
            <a:r>
              <a:rPr lang="en-US" altLang="ko-KR" dirty="0"/>
              <a:t>	  1 0 1 1</a:t>
            </a:r>
          </a:p>
          <a:p>
            <a:r>
              <a:rPr lang="en-US" altLang="ko-KR" dirty="0"/>
              <a:t>+	  0 1 1 0</a:t>
            </a:r>
          </a:p>
          <a:p>
            <a:r>
              <a:rPr lang="en-US" altLang="ko-KR" dirty="0"/>
              <a:t>___________________</a:t>
            </a:r>
          </a:p>
          <a:p>
            <a:r>
              <a:rPr lang="en-US" altLang="ko-KR" dirty="0"/>
              <a:t>	  0 0 0 1</a:t>
            </a:r>
          </a:p>
          <a:p>
            <a:r>
              <a:rPr lang="fr-FR" altLang="ko-KR" dirty="0"/>
              <a:t>carry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19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C003D-458A-ADD8-5D85-FCD9BB297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570922-7F61-E2F0-FE33-DE840954F6A3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6B21C0-E481-DA51-9392-4081B653123B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E8C25-485C-A601-AE85-250809CA3E64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3506A-3BDB-616E-3931-A95B8656DB2B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D5123-4CB8-220C-2FEC-5B1EE900E5D6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Circuit Diagram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EDCB52-3FD1-A8BB-403A-7C1B901A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77" y="2284413"/>
            <a:ext cx="5761240" cy="40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9F48D-C084-6844-A4D5-0E8762250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BEC921-21AD-2EA1-C76F-DD355F2E271D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08557B-5AEC-BD83-7FD6-1B8A62EEE53E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40E661-9B26-F091-0348-C95B6FD9B3A2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B652D-C7C4-2C6B-AEF9-874CE0243389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A4DFC-1229-BA2B-7908-0ABCD58F6655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Circuit Diagram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E35870-2A54-C763-D92D-0B3BFD8F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77" y="2284413"/>
            <a:ext cx="5761240" cy="40701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FD1DBF-AAFD-0770-DCC3-E74F3152A696}"/>
              </a:ext>
            </a:extLst>
          </p:cNvPr>
          <p:cNvSpPr/>
          <p:nvPr/>
        </p:nvSpPr>
        <p:spPr>
          <a:xfrm>
            <a:off x="3722914" y="3445161"/>
            <a:ext cx="3335863" cy="110101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8ACC-1DBB-0A71-9552-E6B538B2684C}"/>
              </a:ext>
            </a:extLst>
          </p:cNvPr>
          <p:cNvSpPr txBox="1"/>
          <p:nvPr/>
        </p:nvSpPr>
        <p:spPr>
          <a:xfrm>
            <a:off x="7165910" y="3741576"/>
            <a:ext cx="244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Carry </a:t>
            </a:r>
            <a:r>
              <a:rPr lang="ko-KR" altLang="en-US" dirty="0">
                <a:solidFill>
                  <a:srgbClr val="0070C0"/>
                </a:solidFill>
              </a:rPr>
              <a:t>발생 여부 확인</a:t>
            </a:r>
          </a:p>
        </p:txBody>
      </p:sp>
    </p:spTree>
    <p:extLst>
      <p:ext uri="{BB962C8B-B14F-4D97-AF65-F5344CB8AC3E}">
        <p14:creationId xmlns:p14="http://schemas.microsoft.com/office/powerpoint/2010/main" val="242189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753C-3BF9-F1C6-420F-4C68D595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E14758-66A5-2032-BD8F-36FA18C700D5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96F16E-8E29-4DF2-1851-BAD9BAF58F82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862F7B-1135-353A-1E25-00BEB328695C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E69CC-8BCF-DE38-A1A6-C852BD72FA7B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F143F-A955-B70B-5F23-526532D9ACFF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Circuit Diagram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BE5A90-E327-232C-2D12-9C4448B5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77" y="2284413"/>
            <a:ext cx="5761240" cy="40701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40BEFA-6C8A-5272-F4AB-34DCBF0BCD64}"/>
              </a:ext>
            </a:extLst>
          </p:cNvPr>
          <p:cNvSpPr/>
          <p:nvPr/>
        </p:nvSpPr>
        <p:spPr>
          <a:xfrm>
            <a:off x="3732245" y="3445161"/>
            <a:ext cx="3326532" cy="110101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B6152A-77F7-193F-0863-FEB2E55EAA90}"/>
              </a:ext>
            </a:extLst>
          </p:cNvPr>
          <p:cNvSpPr/>
          <p:nvPr/>
        </p:nvSpPr>
        <p:spPr>
          <a:xfrm>
            <a:off x="3303037" y="4385388"/>
            <a:ext cx="4016997" cy="1642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0B6B7-B419-ED57-BCA5-7FD8B2FDC801}"/>
              </a:ext>
            </a:extLst>
          </p:cNvPr>
          <p:cNvSpPr txBox="1"/>
          <p:nvPr/>
        </p:nvSpPr>
        <p:spPr>
          <a:xfrm>
            <a:off x="7165910" y="3741576"/>
            <a:ext cx="244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Carry </a:t>
            </a:r>
            <a:r>
              <a:rPr lang="ko-KR" altLang="en-US" dirty="0">
                <a:solidFill>
                  <a:srgbClr val="0070C0"/>
                </a:solidFill>
              </a:rPr>
              <a:t>발생 여부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D6317-C5B6-2EB8-A97C-83BF824517B2}"/>
              </a:ext>
            </a:extLst>
          </p:cNvPr>
          <p:cNvSpPr txBox="1"/>
          <p:nvPr/>
        </p:nvSpPr>
        <p:spPr>
          <a:xfrm>
            <a:off x="7501811" y="4982547"/>
            <a:ext cx="34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Carry </a:t>
            </a:r>
            <a:r>
              <a:rPr lang="ko-KR" altLang="en-US" dirty="0">
                <a:solidFill>
                  <a:srgbClr val="FF0000"/>
                </a:solidFill>
              </a:rPr>
              <a:t>발생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여부에 따라 보정</a:t>
            </a:r>
          </a:p>
        </p:txBody>
      </p:sp>
    </p:spTree>
    <p:extLst>
      <p:ext uri="{BB962C8B-B14F-4D97-AF65-F5344CB8AC3E}">
        <p14:creationId xmlns:p14="http://schemas.microsoft.com/office/powerpoint/2010/main" val="194242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99E5-BEA5-1B48-4711-8ED747FB3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14D924-2DA2-DCCA-C141-5A8AC7B70975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30995B-59BB-411F-9F81-A01D01BAB323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887BAA-9DAB-724F-5080-D4242B5F877D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77BCD-7917-8081-6095-BC70028C861D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00BD0-3167-10BA-462C-FA54A48CA8AC}"/>
              </a:ext>
            </a:extLst>
          </p:cNvPr>
          <p:cNvSpPr txBox="1"/>
          <p:nvPr/>
        </p:nvSpPr>
        <p:spPr>
          <a:xfrm>
            <a:off x="617231" y="1850163"/>
            <a:ext cx="11221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Materialization</a:t>
            </a:r>
          </a:p>
          <a:p>
            <a:r>
              <a:rPr lang="en-US" altLang="ko-KR" sz="2000" dirty="0"/>
              <a:t>1) Carry</a:t>
            </a:r>
            <a:r>
              <a:rPr lang="ko-KR" altLang="en-US" sz="2000" dirty="0"/>
              <a:t> 발생 여부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881057-6ADB-7E71-1745-243A933C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487" y="1273527"/>
            <a:ext cx="1765198" cy="12470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3769EB-B6E5-42B1-42FF-D09B70B4B270}"/>
              </a:ext>
            </a:extLst>
          </p:cNvPr>
          <p:cNvSpPr/>
          <p:nvPr/>
        </p:nvSpPr>
        <p:spPr>
          <a:xfrm>
            <a:off x="4991877" y="1620682"/>
            <a:ext cx="1088559" cy="4148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972AA-B37E-5660-6E8D-B079A1F545BF}"/>
              </a:ext>
            </a:extLst>
          </p:cNvPr>
          <p:cNvSpPr txBox="1"/>
          <p:nvPr/>
        </p:nvSpPr>
        <p:spPr>
          <a:xfrm>
            <a:off x="6080436" y="1674210"/>
            <a:ext cx="75006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>
                <a:solidFill>
                  <a:srgbClr val="0070C0"/>
                </a:solidFill>
              </a:rPr>
              <a:t>Carry </a:t>
            </a:r>
            <a:r>
              <a:rPr lang="ko-KR" altLang="en-US" sz="400" dirty="0">
                <a:solidFill>
                  <a:srgbClr val="0070C0"/>
                </a:solidFill>
              </a:rPr>
              <a:t>발생 여부 확인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BE500F-CB25-FF86-1111-85BBB7858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2" y="2831466"/>
            <a:ext cx="4295780" cy="38603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072125-5F00-4507-6352-068A1BA98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525806"/>
            <a:ext cx="2781688" cy="258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28ABE-664F-D646-38DC-4D6824CE3CB2}"/>
              </a:ext>
            </a:extLst>
          </p:cNvPr>
          <p:cNvSpPr txBox="1"/>
          <p:nvPr/>
        </p:nvSpPr>
        <p:spPr>
          <a:xfrm>
            <a:off x="6456796" y="5135598"/>
            <a:ext cx="50571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sz="1600" dirty="0"/>
              <a:t>- </a:t>
            </a:r>
            <a:r>
              <a:rPr lang="ko-KR" altLang="en-US" sz="1600" dirty="0"/>
              <a:t>기존 </a:t>
            </a:r>
            <a:r>
              <a:rPr lang="en-US" altLang="ko-KR" sz="1600" dirty="0"/>
              <a:t>2</a:t>
            </a:r>
            <a:r>
              <a:rPr lang="ko-KR" altLang="en-US" sz="1600" dirty="0"/>
              <a:t>진 합의 진리표를 바탕으로 </a:t>
            </a:r>
            <a:r>
              <a:rPr lang="en-US" altLang="ko-KR" sz="1600" dirty="0"/>
              <a:t>k map </a:t>
            </a:r>
            <a:r>
              <a:rPr lang="ko-KR" altLang="en-US" sz="1600" dirty="0"/>
              <a:t>작성 및 논리식 간소화</a:t>
            </a:r>
            <a:endParaRPr lang="en-US" altLang="ko-KR" sz="1600" dirty="0"/>
          </a:p>
          <a:p>
            <a:r>
              <a:rPr lang="en-US" altLang="ko-KR" sz="1600" dirty="0"/>
              <a:t> - 1,2 </a:t>
            </a:r>
            <a:r>
              <a:rPr lang="ko-KR" altLang="en-US" sz="1600" dirty="0"/>
              <a:t>번째 비트</a:t>
            </a:r>
            <a:r>
              <a:rPr lang="en-US" altLang="ko-KR" sz="1600" dirty="0"/>
              <a:t>, 1, 3</a:t>
            </a:r>
            <a:r>
              <a:rPr lang="ko-KR" altLang="en-US" sz="1600" dirty="0" err="1"/>
              <a:t>번쨰</a:t>
            </a:r>
            <a:r>
              <a:rPr lang="ko-KR" altLang="en-US" sz="1600" dirty="0"/>
              <a:t> 비트 </a:t>
            </a:r>
            <a:r>
              <a:rPr lang="en-US" altLang="ko-KR" sz="1600" dirty="0"/>
              <a:t>AND</a:t>
            </a:r>
            <a:r>
              <a:rPr lang="ko-KR" altLang="en-US" sz="1600" dirty="0"/>
              <a:t>게이트로 연결</a:t>
            </a:r>
            <a:endParaRPr lang="en-US" altLang="ko-KR" sz="1600" dirty="0"/>
          </a:p>
          <a:p>
            <a:r>
              <a:rPr lang="en-US" altLang="ko-KR" sz="1600" dirty="0"/>
              <a:t> - </a:t>
            </a:r>
            <a:r>
              <a:rPr lang="ko-KR" altLang="en-US" sz="1600" dirty="0"/>
              <a:t>기존 </a:t>
            </a:r>
            <a:r>
              <a:rPr lang="en-US" altLang="ko-KR" sz="1600" dirty="0"/>
              <a:t>2</a:t>
            </a:r>
            <a:r>
              <a:rPr lang="ko-KR" altLang="en-US" sz="1600" dirty="0" err="1"/>
              <a:t>진합의</a:t>
            </a:r>
            <a:r>
              <a:rPr lang="ko-KR" altLang="en-US" sz="1600" dirty="0"/>
              <a:t> </a:t>
            </a:r>
            <a:r>
              <a:rPr lang="en-US" altLang="ko-KR" sz="1600" dirty="0"/>
              <a:t>Carry, AND</a:t>
            </a:r>
            <a:r>
              <a:rPr lang="ko-KR" altLang="en-US" sz="1600" dirty="0"/>
              <a:t> 게이트를 </a:t>
            </a:r>
            <a:r>
              <a:rPr lang="en-US" altLang="ko-KR" sz="1600" dirty="0"/>
              <a:t>OR </a:t>
            </a:r>
            <a:r>
              <a:rPr lang="ko-KR" altLang="en-US" sz="1600" dirty="0"/>
              <a:t>게이트로 연결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2425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7F8B-7FFA-D747-DEAD-CBF3CAFD5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69B3EA-1233-23E3-D8E7-3C6CCFAB4CD2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FF8518-75C9-0007-C27B-6BCB3B7C110F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F2014-F0BD-21F2-DC59-14619005E399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826DC-9CDF-E5ED-9C3C-D111410975F2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9DDC4-8596-07AE-F38E-1977B76288C4}"/>
              </a:ext>
            </a:extLst>
          </p:cNvPr>
          <p:cNvSpPr txBox="1"/>
          <p:nvPr/>
        </p:nvSpPr>
        <p:spPr>
          <a:xfrm>
            <a:off x="617231" y="1850163"/>
            <a:ext cx="11221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Materialization</a:t>
            </a:r>
          </a:p>
          <a:p>
            <a:r>
              <a:rPr lang="en-US" altLang="ko-KR" sz="2000" dirty="0"/>
              <a:t>2) Carry </a:t>
            </a:r>
            <a:r>
              <a:rPr lang="ko-KR" altLang="en-US" sz="2000" dirty="0"/>
              <a:t>발생 시 보정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7E32D-5FB6-CCA0-CE46-515E80CE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53" y="1448947"/>
            <a:ext cx="1205362" cy="8515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B5D1921-D446-376E-5743-BC178D6A2A5B}"/>
              </a:ext>
            </a:extLst>
          </p:cNvPr>
          <p:cNvSpPr/>
          <p:nvPr/>
        </p:nvSpPr>
        <p:spPr>
          <a:xfrm>
            <a:off x="4717813" y="1889856"/>
            <a:ext cx="840434" cy="4827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8443E3-8460-AB8C-5C89-C54C3B3ADC77}"/>
              </a:ext>
            </a:extLst>
          </p:cNvPr>
          <p:cNvSpPr txBox="1"/>
          <p:nvPr/>
        </p:nvSpPr>
        <p:spPr>
          <a:xfrm>
            <a:off x="5617015" y="1882933"/>
            <a:ext cx="1703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Carry </a:t>
            </a:r>
            <a:r>
              <a:rPr lang="ko-KR" altLang="en-US" sz="900" dirty="0">
                <a:solidFill>
                  <a:srgbClr val="FF0000"/>
                </a:solidFill>
              </a:rPr>
              <a:t>발생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여부에 따라 보정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AD9D0-F329-974B-EDD3-320909F79075}"/>
              </a:ext>
            </a:extLst>
          </p:cNvPr>
          <p:cNvSpPr txBox="1"/>
          <p:nvPr/>
        </p:nvSpPr>
        <p:spPr>
          <a:xfrm>
            <a:off x="617231" y="3068184"/>
            <a:ext cx="8816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en-US" altLang="ko-KR" dirty="0"/>
              <a:t>2</a:t>
            </a:r>
            <a:r>
              <a:rPr lang="ko-KR" altLang="en-US" dirty="0"/>
              <a:t>진 합에 추가로 </a:t>
            </a:r>
            <a:r>
              <a:rPr lang="en-US" altLang="ko-KR" dirty="0"/>
              <a:t>4-bit-Adder</a:t>
            </a:r>
            <a:r>
              <a:rPr lang="ko-KR" altLang="en-US" dirty="0"/>
              <a:t>를 연결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1, 4 </a:t>
            </a:r>
            <a:r>
              <a:rPr lang="ko-KR" altLang="en-US" dirty="0"/>
              <a:t>번째 비트는 </a:t>
            </a:r>
            <a:r>
              <a:rPr lang="en-US" altLang="ko-KR" dirty="0"/>
              <a:t>0</a:t>
            </a:r>
            <a:r>
              <a:rPr lang="ko-KR" altLang="en-US" dirty="0"/>
              <a:t>으로 고정</a:t>
            </a:r>
            <a:r>
              <a:rPr lang="en-US" altLang="ko-KR" dirty="0"/>
              <a:t>,  2, 3</a:t>
            </a:r>
            <a:r>
              <a:rPr lang="ko-KR" altLang="en-US" dirty="0"/>
              <a:t>번째 비트는 </a:t>
            </a:r>
            <a:r>
              <a:rPr lang="en-US" altLang="ko-KR" dirty="0"/>
              <a:t>carry </a:t>
            </a:r>
            <a:r>
              <a:rPr lang="ko-KR" altLang="en-US" dirty="0"/>
              <a:t>발생 여부에 따라 </a:t>
            </a:r>
            <a:r>
              <a:rPr lang="en-US" altLang="ko-KR" dirty="0"/>
              <a:t>0 </a:t>
            </a:r>
            <a:r>
              <a:rPr lang="ko-KR" altLang="en-US" dirty="0"/>
              <a:t>혹은 </a:t>
            </a:r>
            <a:r>
              <a:rPr lang="en-US" altLang="ko-KR" dirty="0"/>
              <a:t>1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결과값이  </a:t>
            </a:r>
            <a:r>
              <a:rPr lang="en-US" altLang="ko-KR" dirty="0"/>
              <a:t>0~9, </a:t>
            </a:r>
            <a:r>
              <a:rPr lang="ko-KR" altLang="en-US" dirty="0"/>
              <a:t>즉 </a:t>
            </a:r>
            <a:r>
              <a:rPr lang="en-US" altLang="ko-KR" dirty="0"/>
              <a:t>carry</a:t>
            </a:r>
            <a:r>
              <a:rPr lang="ko-KR" altLang="en-US" dirty="0"/>
              <a:t>가 발생하지 않을 때는 </a:t>
            </a:r>
            <a:r>
              <a:rPr lang="en-US" altLang="ko-KR" dirty="0"/>
              <a:t>0</a:t>
            </a:r>
            <a:r>
              <a:rPr lang="ko-KR" altLang="en-US" dirty="0"/>
              <a:t>을 더한다</a:t>
            </a:r>
            <a:r>
              <a:rPr lang="en-US" altLang="ko-KR" dirty="0"/>
              <a:t>. (</a:t>
            </a:r>
            <a:r>
              <a:rPr lang="ko-KR" altLang="en-US" dirty="0"/>
              <a:t>보정 없음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반면 결과값이 </a:t>
            </a:r>
            <a:r>
              <a:rPr lang="en-US" altLang="ko-KR" dirty="0"/>
              <a:t>10~19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carry</a:t>
            </a:r>
            <a:r>
              <a:rPr lang="ko-KR" altLang="en-US" dirty="0"/>
              <a:t>가 발생할 때는 </a:t>
            </a:r>
            <a:r>
              <a:rPr lang="en-US" altLang="ko-KR" dirty="0"/>
              <a:t>0110</a:t>
            </a:r>
            <a:r>
              <a:rPr lang="ko-KR" altLang="en-US" dirty="0"/>
              <a:t>을 더해 보정한다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34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B1CEA-CE7B-0A7D-E00B-0201BA4B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7BC985-D1CB-8CF5-4AF9-92CDCAD7F15C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86FF81-766F-DCBD-D621-74B526471588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4AC3C4-9847-23FF-04A5-CCD7CE4BD013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AC0CB-205A-C3D2-E177-4809DBD21F07}"/>
              </a:ext>
            </a:extLst>
          </p:cNvPr>
          <p:cNvSpPr txBox="1"/>
          <p:nvPr/>
        </p:nvSpPr>
        <p:spPr>
          <a:xfrm>
            <a:off x="617231" y="1066392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추가 이론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– Carry Look ahead 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B1FD75-C006-0403-462D-03AD8438A7FA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578A5-1E9F-A2AD-1590-29A49889E414}"/>
              </a:ext>
            </a:extLst>
          </p:cNvPr>
          <p:cNvSpPr txBox="1"/>
          <p:nvPr/>
        </p:nvSpPr>
        <p:spPr>
          <a:xfrm>
            <a:off x="533255" y="2505670"/>
            <a:ext cx="7733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look ahead : </a:t>
            </a:r>
            <a:r>
              <a:rPr lang="ko-KR" altLang="en-US" dirty="0"/>
              <a:t>내다보다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이전 </a:t>
            </a:r>
            <a:r>
              <a:rPr lang="en-US" altLang="ko-KR" dirty="0"/>
              <a:t>adder</a:t>
            </a:r>
            <a:r>
              <a:rPr lang="ko-KR" altLang="en-US" dirty="0"/>
              <a:t>의 </a:t>
            </a:r>
            <a:r>
              <a:rPr lang="en-US" altLang="ko-KR" dirty="0"/>
              <a:t>carry</a:t>
            </a:r>
            <a:r>
              <a:rPr lang="ko-KR" altLang="en-US" dirty="0"/>
              <a:t>를 기다리고 전달받는 대신 예측하여 계산하는 회로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이전 </a:t>
            </a:r>
            <a:r>
              <a:rPr lang="en-US" altLang="ko-KR" dirty="0"/>
              <a:t>adder</a:t>
            </a:r>
            <a:r>
              <a:rPr lang="ko-KR" altLang="en-US" dirty="0"/>
              <a:t>에서 </a:t>
            </a:r>
            <a:r>
              <a:rPr lang="en-US" altLang="ko-KR" dirty="0"/>
              <a:t>carry</a:t>
            </a:r>
            <a:r>
              <a:rPr lang="ko-KR" altLang="en-US" dirty="0"/>
              <a:t>를 전달받는 시간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carry propagation</a:t>
            </a:r>
            <a:r>
              <a:rPr lang="ko-KR" altLang="en-US" dirty="0"/>
              <a:t>을 줄여 계산 속도를 향상시키기 위한 개념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D9A71C-1AF9-FB43-8828-A05088E3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55" y="4052001"/>
            <a:ext cx="4394718" cy="1709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E1C28-CE16-2597-710D-44518A2E9A18}"/>
              </a:ext>
            </a:extLst>
          </p:cNvPr>
          <p:cNvSpPr txBox="1"/>
          <p:nvPr/>
        </p:nvSpPr>
        <p:spPr>
          <a:xfrm>
            <a:off x="803137" y="5887298"/>
            <a:ext cx="424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 </a:t>
            </a:r>
            <a:r>
              <a:rPr lang="en-US" altLang="ko-KR" sz="1400" dirty="0"/>
              <a:t>adder : </a:t>
            </a:r>
            <a:r>
              <a:rPr lang="ko-KR" altLang="en-US" sz="1400" dirty="0"/>
              <a:t>계산하는 비트 수에 비례하여 </a:t>
            </a:r>
            <a:r>
              <a:rPr lang="en-US" altLang="ko-KR" sz="1400" dirty="0"/>
              <a:t>propagation delay </a:t>
            </a:r>
            <a:r>
              <a:rPr lang="ko-KR" altLang="en-US" sz="1400" dirty="0"/>
              <a:t>발생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29A6A8-EA46-0D9B-3C47-6505F618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2001"/>
            <a:ext cx="4847386" cy="2043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849D27-C8F6-CACC-FADC-7D474D46BCE3}"/>
              </a:ext>
            </a:extLst>
          </p:cNvPr>
          <p:cNvSpPr txBox="1"/>
          <p:nvPr/>
        </p:nvSpPr>
        <p:spPr>
          <a:xfrm>
            <a:off x="6228171" y="6096442"/>
            <a:ext cx="424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4-</a:t>
            </a:r>
            <a:r>
              <a:rPr lang="fr-FR" altLang="ko-KR" sz="1400" dirty="0"/>
              <a:t>bit</a:t>
            </a:r>
            <a:r>
              <a:rPr lang="en-US" altLang="ko-KR" sz="1400" dirty="0"/>
              <a:t>-CLA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기존 </a:t>
            </a:r>
            <a:r>
              <a:rPr lang="en-US" altLang="ko-KR" sz="1400" dirty="0"/>
              <a:t>Adder</a:t>
            </a:r>
            <a:r>
              <a:rPr lang="ko-KR" altLang="en-US" sz="1400" dirty="0"/>
              <a:t>보다 회로 복잡하지만 빠른 계산 가능</a:t>
            </a:r>
          </a:p>
        </p:txBody>
      </p:sp>
    </p:spTree>
    <p:extLst>
      <p:ext uri="{BB962C8B-B14F-4D97-AF65-F5344CB8AC3E}">
        <p14:creationId xmlns:p14="http://schemas.microsoft.com/office/powerpoint/2010/main" val="353236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274C6-7D9A-2678-559B-F01DBDAE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6FD88-41CD-9778-FC8D-AB4F02DC67A5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AC34CA-7F14-BBE4-2783-9E1DA8F082E0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77CA51-1EF9-C938-CDE8-3303C3D5A828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C568F-EE4D-F81C-64E7-6F7800B569EF}"/>
              </a:ext>
            </a:extLst>
          </p:cNvPr>
          <p:cNvSpPr txBox="1"/>
          <p:nvPr/>
        </p:nvSpPr>
        <p:spPr>
          <a:xfrm>
            <a:off x="617231" y="1066392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추가 이론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– Carry Look ahead 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D9F6ED-8B3B-F6BB-A658-4EB176D99F0C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FB37C9-20B4-4DB2-C8B2-28B9DF5C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52" y="2536689"/>
            <a:ext cx="3611679" cy="2771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F5F31E-D764-61B3-7399-56EF4D146EF2}"/>
              </a:ext>
            </a:extLst>
          </p:cNvPr>
          <p:cNvSpPr txBox="1"/>
          <p:nvPr/>
        </p:nvSpPr>
        <p:spPr>
          <a:xfrm>
            <a:off x="1520890" y="5308442"/>
            <a:ext cx="361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다음 </a:t>
            </a:r>
            <a:r>
              <a:rPr lang="en-US" altLang="ko-KR" dirty="0"/>
              <a:t>Adder</a:t>
            </a:r>
            <a:r>
              <a:rPr lang="ko-KR" altLang="en-US" dirty="0"/>
              <a:t>에 직접 </a:t>
            </a:r>
            <a:r>
              <a:rPr lang="en-US" altLang="ko-KR" dirty="0"/>
              <a:t>carry</a:t>
            </a:r>
            <a:r>
              <a:rPr lang="ko-KR" altLang="en-US" dirty="0"/>
              <a:t>를 전달하는 대신 </a:t>
            </a:r>
            <a:r>
              <a:rPr lang="en-US" altLang="ko-KR" dirty="0"/>
              <a:t>lookahead </a:t>
            </a:r>
            <a:r>
              <a:rPr lang="ko-KR" altLang="en-US" dirty="0"/>
              <a:t>부분에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G</a:t>
            </a:r>
            <a:r>
              <a:rPr lang="ko-KR" altLang="en-US" dirty="0"/>
              <a:t> 비트 전달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6FCB4-91C9-9477-513D-03A1C0E6B001}"/>
              </a:ext>
            </a:extLst>
          </p:cNvPr>
          <p:cNvSpPr txBox="1"/>
          <p:nvPr/>
        </p:nvSpPr>
        <p:spPr>
          <a:xfrm>
            <a:off x="5549383" y="3095599"/>
            <a:ext cx="46769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p: </a:t>
            </a:r>
            <a:r>
              <a:rPr lang="ko-KR" altLang="en-US" dirty="0" err="1"/>
              <a:t>carry</a:t>
            </a:r>
            <a:r>
              <a:rPr lang="ko-KR" altLang="en-US" dirty="0"/>
              <a:t> </a:t>
            </a:r>
            <a:r>
              <a:rPr lang="ko-KR" altLang="en-US" dirty="0" err="1"/>
              <a:t>propagation</a:t>
            </a:r>
            <a:r>
              <a:rPr lang="ko-KR" altLang="en-US" dirty="0"/>
              <a:t> (</a:t>
            </a:r>
            <a:r>
              <a:rPr lang="ko-KR" altLang="en-US" dirty="0" err="1"/>
              <a:t>carry가</a:t>
            </a:r>
            <a:r>
              <a:rPr lang="ko-KR" altLang="en-US" dirty="0"/>
              <a:t> 전달되었다)</a:t>
            </a:r>
          </a:p>
          <a:p>
            <a:r>
              <a:rPr lang="en-US" altLang="ko-KR" dirty="0"/>
              <a:t>P</a:t>
            </a:r>
            <a:r>
              <a:rPr lang="ko-KR" altLang="en-US" dirty="0"/>
              <a:t> = A+B (</a:t>
            </a:r>
            <a:r>
              <a:rPr lang="ko-KR" altLang="en-US" dirty="0" err="1"/>
              <a:t>A</a:t>
            </a:r>
            <a:r>
              <a:rPr lang="ko-KR" altLang="en-US" dirty="0"/>
              <a:t> OR(XOR) </a:t>
            </a:r>
            <a:r>
              <a:rPr lang="ko-KR" altLang="en-US" dirty="0" err="1"/>
              <a:t>B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G: </a:t>
            </a:r>
            <a:r>
              <a:rPr lang="ko-KR" altLang="en-US" dirty="0" err="1"/>
              <a:t>carry</a:t>
            </a:r>
            <a:r>
              <a:rPr lang="ko-KR" altLang="en-US" dirty="0"/>
              <a:t> </a:t>
            </a:r>
            <a:r>
              <a:rPr lang="ko-KR" altLang="en-US" dirty="0" err="1"/>
              <a:t>generation</a:t>
            </a:r>
            <a:r>
              <a:rPr lang="ko-KR" altLang="en-US" dirty="0"/>
              <a:t> (</a:t>
            </a:r>
            <a:r>
              <a:rPr lang="ko-KR" altLang="en-US" dirty="0" err="1"/>
              <a:t>carry가</a:t>
            </a:r>
            <a:r>
              <a:rPr lang="ko-KR" altLang="en-US" dirty="0"/>
              <a:t> 생성되었다)</a:t>
            </a:r>
          </a:p>
          <a:p>
            <a:r>
              <a:rPr lang="en-US" altLang="ko-KR" dirty="0"/>
              <a:t>g</a:t>
            </a:r>
            <a:r>
              <a:rPr lang="ko-KR" altLang="en-US" dirty="0"/>
              <a:t> = AB (</a:t>
            </a:r>
            <a:r>
              <a:rPr lang="ko-KR" altLang="en-US" dirty="0" err="1"/>
              <a:t>A</a:t>
            </a:r>
            <a:r>
              <a:rPr lang="ko-KR" altLang="en-US" dirty="0"/>
              <a:t> AND </a:t>
            </a:r>
            <a:r>
              <a:rPr lang="ko-KR" altLang="en-US" dirty="0" err="1"/>
              <a:t>B</a:t>
            </a:r>
            <a:r>
              <a:rPr lang="ko-KR" alt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F034B-A5B2-BC93-535E-A4B4E5405082}"/>
              </a:ext>
            </a:extLst>
          </p:cNvPr>
          <p:cNvSpPr txBox="1"/>
          <p:nvPr/>
        </p:nvSpPr>
        <p:spPr>
          <a:xfrm>
            <a:off x="5550115" y="4886039"/>
            <a:ext cx="2362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Cout</a:t>
            </a:r>
            <a:r>
              <a:rPr lang="ko-KR" altLang="en-US" dirty="0"/>
              <a:t> = </a:t>
            </a:r>
            <a:r>
              <a:rPr lang="ko-KR" altLang="en-US" dirty="0" err="1"/>
              <a:t>g</a:t>
            </a:r>
            <a:r>
              <a:rPr lang="ko-KR" altLang="en-US" dirty="0"/>
              <a:t> + </a:t>
            </a:r>
            <a:r>
              <a:rPr lang="ko-KR" altLang="en-US" dirty="0" err="1"/>
              <a:t>pCin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41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626</Words>
  <Application>Microsoft Office PowerPoint</Application>
  <PresentationFormat>와이드스크린</PresentationFormat>
  <Paragraphs>86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KoPub돋움체 Medium</vt:lpstr>
      <vt:lpstr>맑은 고딕</vt:lpstr>
      <vt:lpstr>-윤고딕350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이동욱</cp:lastModifiedBy>
  <cp:revision>199</cp:revision>
  <dcterms:created xsi:type="dcterms:W3CDTF">2017-04-16T12:47:34Z</dcterms:created>
  <dcterms:modified xsi:type="dcterms:W3CDTF">2024-11-09T18:00:27Z</dcterms:modified>
</cp:coreProperties>
</file>